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98E8D88-C95B-4BC4-AE7E-9F45126946F2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B6C00C4-9D72-44CD-9D4B-BA5BBD9505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8D88-C95B-4BC4-AE7E-9F45126946F2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0C4-9D72-44CD-9D4B-BA5BBD9505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8D88-C95B-4BC4-AE7E-9F45126946F2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0C4-9D72-44CD-9D4B-BA5BBD9505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98E8D88-C95B-4BC4-AE7E-9F45126946F2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0C4-9D72-44CD-9D4B-BA5BBD9505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98E8D88-C95B-4BC4-AE7E-9F45126946F2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B6C00C4-9D72-44CD-9D4B-BA5BBD95051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98E8D88-C95B-4BC4-AE7E-9F45126946F2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B6C00C4-9D72-44CD-9D4B-BA5BBD9505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98E8D88-C95B-4BC4-AE7E-9F45126946F2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B6C00C4-9D72-44CD-9D4B-BA5BBD95051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8D88-C95B-4BC4-AE7E-9F45126946F2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0C4-9D72-44CD-9D4B-BA5BBD9505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98E8D88-C95B-4BC4-AE7E-9F45126946F2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B6C00C4-9D72-44CD-9D4B-BA5BBD9505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98E8D88-C95B-4BC4-AE7E-9F45126946F2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B6C00C4-9D72-44CD-9D4B-BA5BBD95051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98E8D88-C95B-4BC4-AE7E-9F45126946F2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B6C00C4-9D72-44CD-9D4B-BA5BBD95051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98E8D88-C95B-4BC4-AE7E-9F45126946F2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B6C00C4-9D72-44CD-9D4B-BA5BBD95051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540544" y="332656"/>
            <a:ext cx="8062912" cy="33123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Физкультурно-оздоровительная внеклассная  работа в субботу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836712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Одной  из  основных  задач  дней  здоровья,  спорта  и  туризма  является </a:t>
            </a:r>
            <a:r>
              <a:rPr lang="ru-RU" dirty="0" smtClean="0">
                <a:solidFill>
                  <a:schemeClr val="accent1"/>
                </a:solidFill>
              </a:rPr>
              <a:t>достижение    максимального  оздоровительного  эффекта</a:t>
            </a:r>
            <a:r>
              <a:rPr lang="ru-RU" dirty="0" smtClean="0"/>
              <a:t>.  Упражнения, соревнования,  подвижные,  спортивные  и  народные  игры  подбираются  в соответствии  с  возрастно-половыми  особенностям  учащихся,  сезонными  и </a:t>
            </a:r>
          </a:p>
          <a:p>
            <a:r>
              <a:rPr lang="ru-RU" dirty="0" smtClean="0"/>
              <a:t>погодным  условиями  при  безусловном  соблюдении  Правил  безопасности занятий  по  физической  культуре  и  спорту  в  учебных  заведениях  Республики Беларусь. </a:t>
            </a:r>
            <a:endParaRPr lang="ru-RU" dirty="0"/>
          </a:p>
        </p:txBody>
      </p:sp>
      <p:pic>
        <p:nvPicPr>
          <p:cNvPr id="5" name="Рисунок 4" descr="Deti_Cheremnova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429000"/>
            <a:ext cx="3714750" cy="2571750"/>
          </a:xfrm>
          <a:prstGeom prst="rect">
            <a:avLst/>
          </a:prstGeom>
        </p:spPr>
      </p:pic>
      <p:pic>
        <p:nvPicPr>
          <p:cNvPr id="6" name="Рисунок 5" descr="telocvik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429000"/>
            <a:ext cx="3810135" cy="2538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  правило,  дни  здоровья,  спорта  и  туризма  в  школах  планируются  и проводятся  в  шестой  день  учебной  недели  ежемесячно,  а  также  во  время каникул в течение учебного года. Конкретные сроки их проведения определяют  </a:t>
            </a:r>
          </a:p>
          <a:p>
            <a:r>
              <a:rPr lang="ru-RU" dirty="0" smtClean="0"/>
              <a:t>учителя  физической  культуры  совместно  с  администрацией  учреждений образования.</a:t>
            </a:r>
            <a:endParaRPr lang="ru-RU" dirty="0"/>
          </a:p>
        </p:txBody>
      </p:sp>
      <p:pic>
        <p:nvPicPr>
          <p:cNvPr id="5" name="Рисунок 4" descr="DV1807089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764704"/>
            <a:ext cx="3528392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692696"/>
            <a:ext cx="7704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 городских  школах  с  большим  количеством  учащихся  рекомендуется  проводить  дни  здоровья,  спорта  и  туризма  с  параллельными  или  смежными группами классов, например, в  I – II классах,  III - IV классах,  V – VII классах,  </a:t>
            </a:r>
          </a:p>
          <a:p>
            <a:r>
              <a:rPr lang="ru-RU" dirty="0" smtClean="0"/>
              <a:t>VIII- IX классах,  X – XI классах.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4869160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Продолжительность</a:t>
            </a:r>
            <a:r>
              <a:rPr lang="ru-RU" dirty="0" smtClean="0"/>
              <a:t>  таких  мероприятий,  как    правило,  должна  быть  не более 2-х - 3-х часов для учащихся  начальной школы, и не должна превышать </a:t>
            </a:r>
          </a:p>
          <a:p>
            <a:r>
              <a:rPr lang="ru-RU" dirty="0" smtClean="0"/>
              <a:t>4-х  часов  для  учащихся  базовой  школы  и    5-ти  часов  для  учащихся  средней школы.</a:t>
            </a:r>
            <a:endParaRPr lang="ru-RU" dirty="0"/>
          </a:p>
        </p:txBody>
      </p:sp>
      <p:pic>
        <p:nvPicPr>
          <p:cNvPr id="6" name="Рисунок 5" descr="sports_1428955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420888"/>
            <a:ext cx="6948264" cy="1809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76672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000" dirty="0" smtClean="0">
                <a:solidFill>
                  <a:schemeClr val="accent1"/>
                </a:solidFill>
              </a:rPr>
              <a:t>В  содержание    дней  здоровья    включаются: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 подвижные  и  спортивные игры, игры на местности, туристские походы (пешие, лыжные и др.)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массовые соревнования  по  смотру  уровня  физической  подготовленности  учащихся  в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рамках  молодёжного  физкультурно-спортивного  движения  "Олимпийские надежды  Беларуси«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открытые  старты  (дни  рекордов)  на  лучшего  бегуна, </a:t>
            </a:r>
          </a:p>
          <a:p>
            <a:r>
              <a:rPr lang="ru-RU" dirty="0" smtClean="0"/>
              <a:t>    прыгуна,  метателя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 различные  виды  соревнований  “Олимпийская  снежинка”, </a:t>
            </a:r>
          </a:p>
          <a:p>
            <a:r>
              <a:rPr lang="ru-RU" dirty="0" smtClean="0"/>
              <a:t>    “Золотая  шайба”,  “Неделя  лыжника”,  “День  бегуна”,  “День       метателя”,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err="1" smtClean="0"/>
              <a:t>внутришкольные</a:t>
            </a:r>
            <a:r>
              <a:rPr lang="ru-RU" dirty="0" smtClean="0"/>
              <a:t> соревнования по гимнастике, баскетболу, волейболу, ручному мячу, настольному теннису, шашкам, шахматам и др.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620688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 учащимися  начальных  классов  рекомендуется  проводить  такие мероприятия,  как  </a:t>
            </a:r>
            <a:r>
              <a:rPr lang="ru-RU" dirty="0" smtClean="0">
                <a:solidFill>
                  <a:schemeClr val="accent1"/>
                </a:solidFill>
              </a:rPr>
              <a:t>«</a:t>
            </a:r>
            <a:r>
              <a:rPr lang="ru-RU" dirty="0" err="1" smtClean="0">
                <a:solidFill>
                  <a:schemeClr val="accent1"/>
                </a:solidFill>
              </a:rPr>
              <a:t>Спортландия</a:t>
            </a:r>
            <a:r>
              <a:rPr lang="ru-RU" dirty="0" smtClean="0">
                <a:solidFill>
                  <a:schemeClr val="accent1"/>
                </a:solidFill>
              </a:rPr>
              <a:t>»,  «Весёлые  старты»,  «Папа,  мама,  я  – 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спортивная семья»  и др.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 descr="7zdorov_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703590"/>
            <a:ext cx="3741931" cy="2893762"/>
          </a:xfrm>
          <a:prstGeom prst="rect">
            <a:avLst/>
          </a:prstGeom>
        </p:spPr>
      </p:pic>
      <p:pic>
        <p:nvPicPr>
          <p:cNvPr id="7" name="Рисунок 6" descr="apicturepicture20950_812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844824"/>
            <a:ext cx="3752486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76672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Тематика  дней  здоровья,  спорта  и  туризма  может  изменяться  и дополняться в зависимости от погодных условий. Например, лыжные прогулки </a:t>
            </a:r>
          </a:p>
          <a:p>
            <a:r>
              <a:rPr lang="ru-RU" dirty="0" smtClean="0"/>
              <a:t>и соревнования для учащихся I-IV классов проводятся в местах, защищённых от ветра, со  слабопересечённым рельефом, при температуре воздуха не ниже минус 15 градусов мороза, а при наличии слабого ветра – до минус 10 градусов мороза.</a:t>
            </a:r>
            <a:endParaRPr lang="ru-RU" dirty="0"/>
          </a:p>
        </p:txBody>
      </p:sp>
      <p:pic>
        <p:nvPicPr>
          <p:cNvPr id="5" name="Рисунок 4" descr="sk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852936"/>
            <a:ext cx="2532921" cy="3376404"/>
          </a:xfrm>
          <a:prstGeom prst="rect">
            <a:avLst/>
          </a:prstGeom>
        </p:spPr>
      </p:pic>
      <p:pic>
        <p:nvPicPr>
          <p:cNvPr id="6" name="Рисунок 5" descr="ac062249901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996952"/>
            <a:ext cx="4104117" cy="3078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76672"/>
            <a:ext cx="734481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Туристские  походы  </a:t>
            </a:r>
            <a:r>
              <a:rPr lang="ru-RU" dirty="0" smtClean="0"/>
              <a:t>способствуют  не  только  укреплению  здоровья учащихся,  но  и  обеспечивают  их  активный  отдых.  Как  правило,  они планируются и проводятся в сентябре – октябре и в конце мая - начале июня. </a:t>
            </a:r>
          </a:p>
          <a:p>
            <a:r>
              <a:rPr lang="ru-RU" sz="2000" dirty="0" smtClean="0">
                <a:solidFill>
                  <a:schemeClr val="accent1"/>
                </a:solidFill>
              </a:rPr>
              <a:t>Лыжные  походы  </a:t>
            </a:r>
            <a:r>
              <a:rPr lang="ru-RU" dirty="0" smtClean="0"/>
              <a:t>планируются  в  соответствии  с  погодными  условиями  и наличием снежного покрова. Условия проведения туристских походов должны соответствовать  требованиям  «Инструкции  по  организации  и  проведению туристских  походов  и  экскурсий  с  учащимися»,  утверждённой        приказом    Министерства   образования  Республики  Беларусь  от 3 декабря 2002г. № 50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04664"/>
            <a:ext cx="27363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Туристские  походы  могут  быть </a:t>
            </a:r>
            <a:r>
              <a:rPr lang="ru-RU" dirty="0" smtClean="0">
                <a:solidFill>
                  <a:schemeClr val="accent1"/>
                </a:solidFill>
              </a:rPr>
              <a:t> однодневными  </a:t>
            </a:r>
            <a:r>
              <a:rPr lang="ru-RU" dirty="0" smtClean="0"/>
              <a:t>и  </a:t>
            </a:r>
            <a:r>
              <a:rPr lang="ru-RU" dirty="0" smtClean="0">
                <a:solidFill>
                  <a:schemeClr val="accent1"/>
                </a:solidFill>
              </a:rPr>
              <a:t>многодневными</a:t>
            </a:r>
            <a:r>
              <a:rPr lang="ru-RU" dirty="0" smtClean="0"/>
              <a:t>.  В однодневном  туристском  походе  могут  участвовать  школьники,  прошедшие соответствующую подготовку и медицинский осмотр. </a:t>
            </a:r>
            <a:endParaRPr lang="ru-RU" dirty="0"/>
          </a:p>
        </p:txBody>
      </p:sp>
      <p:pic>
        <p:nvPicPr>
          <p:cNvPr id="6" name="Рисунок 5" descr="2325605_w640_h640_f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548680"/>
            <a:ext cx="3888432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99592" y="1628800"/>
          <a:ext cx="6600056" cy="341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8369"/>
                <a:gridCol w="2182938"/>
                <a:gridCol w="1818749"/>
              </a:tblGrid>
              <a:tr h="112844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Контингент(класс)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Длина перехода(км)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Вес снаряжения м/ж (кг)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5764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I-III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2/2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5764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IV-V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3/3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5764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VI-VII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5/4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5764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VIII-IX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6/5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5764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X-XI(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ПТУ,ССУ)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8/6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7584" y="404664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Учитывая  возраст  детей,  рекомендуется  следующая  длительность переходов и максимальный вес снаряжения: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04664"/>
            <a:ext cx="8280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Учащиеся  первого и второго классов могут принимать участие </a:t>
            </a:r>
            <a:r>
              <a:rPr lang="ru-RU" dirty="0" smtClean="0">
                <a:solidFill>
                  <a:schemeClr val="accent1"/>
                </a:solidFill>
              </a:rPr>
              <a:t>в походах в  лес,  на  луг,  в  парк  и  т.д.  </a:t>
            </a:r>
            <a:r>
              <a:rPr lang="ru-RU" dirty="0" smtClean="0"/>
              <a:t>Во  время  похода  с  учащимися  проводятся увлекательные </a:t>
            </a:r>
            <a:r>
              <a:rPr lang="ru-RU" dirty="0" smtClean="0">
                <a:solidFill>
                  <a:schemeClr val="accent1"/>
                </a:solidFill>
              </a:rPr>
              <a:t>познавательные подвижные игры, эстафеты.</a:t>
            </a:r>
            <a:r>
              <a:rPr lang="ru-RU" dirty="0" smtClean="0"/>
              <a:t>  </a:t>
            </a:r>
          </a:p>
          <a:p>
            <a:r>
              <a:rPr lang="ru-RU" dirty="0" smtClean="0"/>
              <a:t>Желательно  соблюдать  такой  режим  передвижения,  при  котором  после каждого километра  движения организуется  15-минутный  отдых,  а  в  середине </a:t>
            </a:r>
          </a:p>
          <a:p>
            <a:r>
              <a:rPr lang="ru-RU" dirty="0" smtClean="0"/>
              <a:t>пути  –  привал  не  менее  одного  часа.  Если  программа  похода  для  учащихся предусматривает  проведение  подвижных  игр,  то  они  проводятся  на  большом привале, после  часового отдыха.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628800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всей значимости урока физической культуры, как основы процесса </a:t>
            </a:r>
          </a:p>
          <a:p>
            <a:r>
              <a:rPr lang="ru-RU" dirty="0" smtClean="0"/>
              <a:t>физического  воспитания  учащихся  в  учреждениях  образования, </a:t>
            </a:r>
          </a:p>
          <a:p>
            <a:r>
              <a:rPr lang="ru-RU" dirty="0" smtClean="0"/>
              <a:t>исключительная  роль  в  формировании  здорового  образа  жизни  принадлежит </a:t>
            </a:r>
          </a:p>
          <a:p>
            <a:r>
              <a:rPr lang="ru-RU" dirty="0" smtClean="0"/>
              <a:t>внеклассной физкультурно-оздоровительной и спортивно-массовой работе.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8204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Каждый  класс  (группа),  пройдя  свой  маршрут,  принимает  участие  в </a:t>
            </a:r>
          </a:p>
          <a:p>
            <a:pPr algn="just"/>
            <a:r>
              <a:rPr lang="ru-RU" dirty="0" smtClean="0"/>
              <a:t>соревнованиях по проверке туристских навыков. </a:t>
            </a: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Программа  соревнований  учащихся  IV-XI  классов  может  состоять  из </a:t>
            </a: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следующих   заданий: </a:t>
            </a:r>
          </a:p>
          <a:p>
            <a:pPr algn="just"/>
            <a:r>
              <a:rPr lang="ru-RU" dirty="0" smtClean="0"/>
              <a:t>•  укладка рюкзака; </a:t>
            </a:r>
          </a:p>
          <a:p>
            <a:pPr algn="just"/>
            <a:r>
              <a:rPr lang="ru-RU" dirty="0" smtClean="0"/>
              <a:t>•  установка палатки; </a:t>
            </a:r>
          </a:p>
          <a:p>
            <a:pPr algn="just"/>
            <a:r>
              <a:rPr lang="ru-RU" dirty="0" smtClean="0"/>
              <a:t>•  разжигание костра; </a:t>
            </a:r>
          </a:p>
          <a:p>
            <a:pPr algn="just"/>
            <a:r>
              <a:rPr lang="ru-RU" dirty="0" smtClean="0"/>
              <a:t>•  заготовка топлива для приготовления обеда; </a:t>
            </a:r>
          </a:p>
          <a:p>
            <a:pPr algn="just"/>
            <a:r>
              <a:rPr lang="ru-RU" dirty="0" smtClean="0"/>
              <a:t>•  хранение снаряжения, одежды; </a:t>
            </a:r>
          </a:p>
          <a:p>
            <a:pPr algn="just"/>
            <a:r>
              <a:rPr lang="ru-RU" dirty="0" smtClean="0"/>
              <a:t>•  охрана природы, умение правильно хранить продукты и др.; </a:t>
            </a:r>
          </a:p>
          <a:p>
            <a:pPr algn="just"/>
            <a:r>
              <a:rPr lang="ru-RU" dirty="0" smtClean="0"/>
              <a:t>•  конкурсы  на  лучший  обед,  туристскую  песню,  газету,  зарисовку, </a:t>
            </a:r>
          </a:p>
          <a:p>
            <a:pPr algn="just"/>
            <a:r>
              <a:rPr lang="ru-RU" dirty="0" smtClean="0"/>
              <a:t>определение погоды; </a:t>
            </a:r>
          </a:p>
          <a:p>
            <a:pPr algn="just"/>
            <a:r>
              <a:rPr lang="ru-RU" dirty="0" smtClean="0"/>
              <a:t>•  элементы спортивного ориентирования; </a:t>
            </a:r>
          </a:p>
          <a:p>
            <a:pPr algn="just"/>
            <a:r>
              <a:rPr lang="ru-RU" dirty="0" smtClean="0"/>
              <a:t>•  движение по азимуту; </a:t>
            </a:r>
          </a:p>
          <a:p>
            <a:pPr algn="just"/>
            <a:r>
              <a:rPr lang="ru-RU" dirty="0" smtClean="0"/>
              <a:t>•  переправа по бревну; </a:t>
            </a:r>
          </a:p>
          <a:p>
            <a:pPr algn="just"/>
            <a:r>
              <a:rPr lang="ru-RU" dirty="0" smtClean="0"/>
              <a:t>•  маятник и др. </a:t>
            </a: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Итоги соревнований по туристским навыкам </a:t>
            </a:r>
            <a:r>
              <a:rPr lang="ru-RU" dirty="0" smtClean="0"/>
              <a:t>подводятся руководителем похода на общем собрании, а материалы похода оформляются и вывешиваются </a:t>
            </a:r>
          </a:p>
          <a:p>
            <a:pPr algn="just"/>
            <a:r>
              <a:rPr lang="ru-RU" dirty="0" smtClean="0"/>
              <a:t>на спортивном стенде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48680"/>
            <a:ext cx="77048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Плавание</a:t>
            </a:r>
            <a:r>
              <a:rPr lang="ru-RU" dirty="0" smtClean="0"/>
              <a:t> служит  прекрасным средством отдыха, укрепления здоровья, закаливания. </a:t>
            </a:r>
          </a:p>
          <a:p>
            <a:r>
              <a:rPr lang="ru-RU" dirty="0" smtClean="0"/>
              <a:t>С особой тщательностью следует готовиться к дням здоровья и спорта по плаванию.  Прежде  чем  приступить  к  подготовке  соревнований,  нужно </a:t>
            </a:r>
          </a:p>
          <a:p>
            <a:r>
              <a:rPr lang="ru-RU" dirty="0" smtClean="0"/>
              <a:t>выяснить,  кто  из  детей  умеет  плавать.  В  соревнованиях  участвуют  все учащиеся, имеющие медицинское разрешение.</a:t>
            </a:r>
            <a:endParaRPr lang="ru-RU" dirty="0"/>
          </a:p>
        </p:txBody>
      </p:sp>
      <p:pic>
        <p:nvPicPr>
          <p:cNvPr id="5" name="Рисунок 4" descr="post-72-11730347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708920"/>
            <a:ext cx="5238750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04664"/>
            <a:ext cx="74168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Дни  здоровья  по  плаванию  проводятся  в  бассейнах  или  на  открытых водоёмах  (реки, озёра), в специально отведенных и оборудованных для этих целей местах. Наиболее привлекательными и зрелищными для детей являются </a:t>
            </a:r>
            <a:r>
              <a:rPr lang="ru-RU" dirty="0" smtClean="0">
                <a:solidFill>
                  <a:schemeClr val="accent1"/>
                </a:solidFill>
              </a:rPr>
              <a:t>водные праздники «Нептуна». </a:t>
            </a:r>
            <a:r>
              <a:rPr lang="ru-RU" dirty="0" smtClean="0"/>
              <a:t>При организации занятий на воде в соответствии с правилами  безопасности нужно ограждать места размещения детей  на суше, </a:t>
            </a:r>
          </a:p>
          <a:p>
            <a:r>
              <a:rPr lang="ru-RU" dirty="0" smtClean="0"/>
              <a:t>места  купания  на  воде,  оборудовать  простейшие  сооружения  для  смены одежды, навесы, предохраняющие от солнечных лучей и др. Необходимо иметь </a:t>
            </a:r>
          </a:p>
          <a:p>
            <a:r>
              <a:rPr lang="ru-RU" dirty="0" smtClean="0"/>
              <a:t>спасательные  средства  и  средства  для  оказания  первой  доврачебной  помощи. Соревнования по плаванию на открытых водоемах проводятся в тёплую погоду </a:t>
            </a:r>
          </a:p>
          <a:p>
            <a:r>
              <a:rPr lang="ru-RU" dirty="0" smtClean="0"/>
              <a:t>при температуре воды не ниже +21  для детей до 9 лет, с 10 лет и старше - не ниже +18.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08823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3828256" cy="2871192"/>
          </a:xfrm>
          <a:prstGeom prst="rect">
            <a:avLst/>
          </a:prstGeom>
        </p:spPr>
      </p:pic>
      <p:pic>
        <p:nvPicPr>
          <p:cNvPr id="5" name="Рисунок 4" descr="1302094678_DSCN136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88640"/>
            <a:ext cx="3852597" cy="2889448"/>
          </a:xfrm>
          <a:prstGeom prst="rect">
            <a:avLst/>
          </a:prstGeom>
        </p:spPr>
      </p:pic>
      <p:pic>
        <p:nvPicPr>
          <p:cNvPr id="6" name="Рисунок 5" descr="map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573016"/>
            <a:ext cx="3889598" cy="2581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649359"/>
          <a:ext cx="9145015" cy="6208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852"/>
                <a:gridCol w="2370852"/>
                <a:gridCol w="4403311"/>
              </a:tblGrid>
              <a:tr h="357204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Примерная программа</a:t>
                      </a:r>
                      <a:endParaRPr lang="ru-RU" dirty="0"/>
                    </a:p>
                  </a:txBody>
                  <a:tcPr/>
                </a:tc>
              </a:tr>
              <a:tr h="95441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Сентябрь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Физкультурный </a:t>
                      </a:r>
                    </a:p>
                    <a:p>
                      <a:r>
                        <a:rPr lang="ru-RU" sz="1200" dirty="0" smtClean="0"/>
                        <a:t>праздник, </a:t>
                      </a:r>
                    </a:p>
                    <a:p>
                      <a:r>
                        <a:rPr lang="ru-RU" sz="1200" dirty="0" smtClean="0"/>
                        <a:t>посвященный </a:t>
                      </a:r>
                    </a:p>
                    <a:p>
                      <a:r>
                        <a:rPr lang="ru-RU" sz="1200" dirty="0" smtClean="0"/>
                        <a:t>началу учебного </a:t>
                      </a:r>
                    </a:p>
                    <a:p>
                      <a:r>
                        <a:rPr lang="ru-RU" sz="1200" dirty="0" smtClean="0"/>
                        <a:t>года. День бегуна.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Смотр  уровня  физической  подготовленности </a:t>
                      </a:r>
                    </a:p>
                    <a:p>
                      <a:r>
                        <a:rPr lang="ru-RU" sz="1000" dirty="0" smtClean="0"/>
                        <a:t>учащихся  в  рамках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молодёжного физкультурно-спортивного  движения"Олимпийские  надежды  Беларуси"  (беговая </a:t>
                      </a:r>
                    </a:p>
                    <a:p>
                      <a:r>
                        <a:rPr lang="ru-RU" sz="1000" dirty="0" smtClean="0"/>
                        <a:t>программа),  "День  рекордов"  по  бегу  на различные (классические) дистанции </a:t>
                      </a:r>
                      <a:endParaRPr lang="ru-RU" sz="1000" dirty="0"/>
                    </a:p>
                  </a:txBody>
                  <a:tcPr/>
                </a:tc>
              </a:tr>
              <a:tr h="3390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Октябрь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День многоборья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Легкоатлетическое  4-хборье,  подвижные игры</a:t>
                      </a:r>
                      <a:endParaRPr lang="ru-RU" sz="1050" dirty="0"/>
                    </a:p>
                  </a:txBody>
                  <a:tcPr/>
                </a:tc>
              </a:tr>
              <a:tr h="7911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Ноябрь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Осенний кросс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Классические  кроссовые  дистанции  в соответствии с</a:t>
                      </a:r>
                    </a:p>
                    <a:p>
                      <a:r>
                        <a:rPr lang="ru-RU" sz="1050" dirty="0" smtClean="0"/>
                        <a:t>возрастом учащихся</a:t>
                      </a:r>
                      <a:r>
                        <a:rPr lang="ru-RU" dirty="0" smtClean="0"/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8288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Декабрь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День гимнаста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Смотр  уровня  физической  подготовленности </a:t>
                      </a:r>
                    </a:p>
                    <a:p>
                      <a:r>
                        <a:rPr lang="ru-RU" sz="1000" dirty="0" smtClean="0"/>
                        <a:t>учащихся  в  рамках  молодёжного </a:t>
                      </a:r>
                    </a:p>
                    <a:p>
                      <a:r>
                        <a:rPr lang="ru-RU" sz="1000" dirty="0" smtClean="0"/>
                        <a:t>физкультурно-спортивного  движения </a:t>
                      </a:r>
                    </a:p>
                    <a:p>
                      <a:r>
                        <a:rPr lang="ru-RU" sz="1000" dirty="0" smtClean="0"/>
                        <a:t>"Олимпийские  надежды  Беларуси",  "День </a:t>
                      </a:r>
                    </a:p>
                    <a:p>
                      <a:r>
                        <a:rPr lang="ru-RU" sz="1000" dirty="0" smtClean="0"/>
                        <a:t>рекордов"  по  выполнению  гимнастических </a:t>
                      </a:r>
                    </a:p>
                    <a:p>
                      <a:r>
                        <a:rPr lang="ru-RU" sz="1000" dirty="0" smtClean="0"/>
                        <a:t>упражнений на высокой перекладин</a:t>
                      </a:r>
                      <a:endParaRPr lang="ru-RU" sz="1000" dirty="0"/>
                    </a:p>
                  </a:txBody>
                  <a:tcPr/>
                </a:tc>
              </a:tr>
              <a:tr h="70325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Январь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День лыжника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 Соревнования  в  лыжных  гонках,  биатлон  со </a:t>
                      </a:r>
                    </a:p>
                    <a:p>
                      <a:r>
                        <a:rPr lang="ru-RU" sz="1000" dirty="0" smtClean="0"/>
                        <a:t>снежками, спуск с горки на санках (с учётом </a:t>
                      </a:r>
                    </a:p>
                    <a:p>
                      <a:r>
                        <a:rPr lang="ru-RU" sz="1000" dirty="0" smtClean="0"/>
                        <a:t>времени, определённой и ограниченной зоной </a:t>
                      </a:r>
                    </a:p>
                    <a:p>
                      <a:r>
                        <a:rPr lang="ru-RU" sz="1000" dirty="0" smtClean="0"/>
                        <a:t>разгона)</a:t>
                      </a:r>
                      <a:endParaRPr lang="ru-RU" sz="1000" dirty="0"/>
                    </a:p>
                  </a:txBody>
                  <a:tcPr/>
                </a:tc>
              </a:tr>
              <a:tr h="6781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Февраль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День баскетболиста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sz="1000" dirty="0" smtClean="0"/>
                        <a:t>Соревнования  по  штрафным  броскам, </a:t>
                      </a:r>
                    </a:p>
                    <a:p>
                      <a:r>
                        <a:rPr lang="ru-RU" sz="1000" dirty="0" smtClean="0"/>
                        <a:t>броскам  с  6  м  с  определённым  количеством </a:t>
                      </a:r>
                    </a:p>
                    <a:p>
                      <a:r>
                        <a:rPr lang="ru-RU" sz="1000" dirty="0" smtClean="0"/>
                        <a:t>мячей и времени</a:t>
                      </a:r>
                      <a:endParaRPr lang="ru-RU" sz="1000" dirty="0"/>
                    </a:p>
                  </a:txBody>
                  <a:tcPr/>
                </a:tc>
              </a:tr>
              <a:tr h="22604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День</a:t>
                      </a:r>
                      <a:r>
                        <a:rPr lang="ru-RU" sz="1200" baseline="0" dirty="0" smtClean="0"/>
                        <a:t> плавания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Соревнования  в  плавании  и  эстафетах</a:t>
                      </a:r>
                      <a:endParaRPr lang="ru-RU" sz="1000" dirty="0"/>
                    </a:p>
                  </a:txBody>
                  <a:tcPr/>
                </a:tc>
              </a:tr>
              <a:tr h="42697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Апрель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Весенний кросс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sz="1000" dirty="0" smtClean="0"/>
                        <a:t>Классические  кроссовые  дистанции  в </a:t>
                      </a:r>
                    </a:p>
                    <a:p>
                      <a:r>
                        <a:rPr lang="ru-RU" sz="1000" dirty="0" smtClean="0"/>
                        <a:t>соответствии с возрастом учащихся</a:t>
                      </a:r>
                      <a:endParaRPr lang="ru-RU" sz="1000" dirty="0"/>
                    </a:p>
                  </a:txBody>
                  <a:tcPr/>
                </a:tc>
              </a:tr>
              <a:tr h="42697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День туриста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Туристский слёт, походы, экскурсии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П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римерный календарь дней здоровья, спорта и туризма на учебный год 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58326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Шестой  день  школьной  недели  может  быть  наполнен  различным содержанием.  Это и  кружки  по  интересам,  и  занятия  в различных  студиях,  и участие в общественно-полезных делах. При этом значительно возрастает роль </a:t>
            </a:r>
          </a:p>
          <a:p>
            <a:r>
              <a:rPr lang="ru-RU" dirty="0" smtClean="0"/>
              <a:t>физической  культуры  как  наиболее  эффективного  средства  сохранения  и укрепления здоровья подрастающего поколения. Грамотно используя и чередуя </a:t>
            </a:r>
          </a:p>
          <a:p>
            <a:r>
              <a:rPr lang="ru-RU" dirty="0" smtClean="0"/>
              <a:t>различные средства, формы и методы физического воспитания, можно весьма эффективно  повышать  физическую  и  интеллектуальную  работоспособность </a:t>
            </a:r>
          </a:p>
          <a:p>
            <a:r>
              <a:rPr lang="ru-RU" dirty="0" smtClean="0"/>
              <a:t>школьников,  а  также  положительно  воздействовать  на  сознание  школьников при формировании основ здорового образа жизни. Но физкультурные занятия и </a:t>
            </a:r>
          </a:p>
          <a:p>
            <a:r>
              <a:rPr lang="ru-RU" dirty="0" smtClean="0"/>
              <a:t>мероприятия  не  могут  заменять  другие  формы  воспитательной  работы  с учащимися. </a:t>
            </a:r>
            <a:endParaRPr lang="ru-RU" dirty="0"/>
          </a:p>
        </p:txBody>
      </p:sp>
      <p:pic>
        <p:nvPicPr>
          <p:cNvPr id="5" name="Рисунок 4" descr="Playc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692696"/>
            <a:ext cx="2880320" cy="1914137"/>
          </a:xfrm>
          <a:prstGeom prst="rect">
            <a:avLst/>
          </a:prstGeom>
        </p:spPr>
      </p:pic>
      <p:pic>
        <p:nvPicPr>
          <p:cNvPr id="6" name="Рисунок 5" descr="1327645021_1174af64a8b40607d0035e30fbb43646.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140968"/>
            <a:ext cx="2770104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32656"/>
            <a:ext cx="799288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r>
              <a:rPr lang="ru-RU" dirty="0" smtClean="0"/>
              <a:t>Известно,  что  в  рамках  внеклассной  физкультурно-оздоровительной  и спортивно-массовой    работы  учителя  физической  культуры  планируют  и </a:t>
            </a:r>
          </a:p>
          <a:p>
            <a:r>
              <a:rPr lang="ru-RU" dirty="0" smtClean="0"/>
              <a:t>проводят  различные  мероприятия  и  спортивные  соревнования.  В  течение учебного года количество таких мероприятий может достигать до 40 и более. Поэтому,  в  соответствии  с  действующими  нормативными  документами </a:t>
            </a:r>
          </a:p>
          <a:p>
            <a:r>
              <a:rPr lang="ru-RU" dirty="0" smtClean="0"/>
              <a:t>Министерства образования, учителям физической культуры рекомендовано не только  грамотно  планировать  указанные  мероприятия  (ежемесячно  не  менее </a:t>
            </a:r>
          </a:p>
          <a:p>
            <a:r>
              <a:rPr lang="ru-RU" dirty="0" smtClean="0"/>
              <a:t>двух-трех мероприятий с максимальным охватом учащихся),  но и согласовать с  администрацией  сроки  их  проведения    в  шестой  день  учебной  недели  на каждый месяц учебного года.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60648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 в  учреждении  образования  работает  один  учитель  физической культуры, то с учетом интересов школы и отдела образования рекомендуется </a:t>
            </a:r>
          </a:p>
          <a:p>
            <a:r>
              <a:rPr lang="ru-RU" dirty="0" smtClean="0"/>
              <a:t>планировать  и  проводить  физкультурно-оздоровительные  мероприятия  по субботам  2-3  раза  в  месяц.  Если  в  школе  работают  два  и  более  учителей физкультуры,  то  практически  каждую  субботу  по  очереди  они  привлекают </a:t>
            </a:r>
          </a:p>
          <a:p>
            <a:r>
              <a:rPr lang="ru-RU" dirty="0" smtClean="0"/>
              <a:t>детей к физкультурно-оздоровительным мероприятиям. Если  в  учреждении  образования  работает  один  учитель  физической культуры, то с учетом интересов школы и отдела образования рекомендуется </a:t>
            </a:r>
          </a:p>
          <a:p>
            <a:r>
              <a:rPr lang="ru-RU" dirty="0" smtClean="0"/>
              <a:t>планировать  и  проводить  физкультурно-оздоровительные  мероприятия  по субботам  2-3  раза  в  месяц.  Если  в  школе  работают  два  и  более  учителей физкультуры,  то  практически  каждую  субботу  по  очереди  они  привлекают </a:t>
            </a:r>
          </a:p>
          <a:p>
            <a:r>
              <a:rPr lang="ru-RU" dirty="0" smtClean="0"/>
              <a:t>детей к физкультурно-оздоровительным мероприятиям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45365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Одной  из  главных  задач внеклассной работы  является  оптимальный  охват  учащихся  физкультурно-оздоровительными  мероприятиями. Содержание таких мероприятий позволяет</a:t>
            </a:r>
          </a:p>
          <a:p>
            <a:r>
              <a:rPr lang="ru-RU" dirty="0" smtClean="0"/>
              <a:t>предупреждать   не только  гиподинамию  (двигательную  недостаточность)  у  учащихся,  но  и </a:t>
            </a:r>
          </a:p>
          <a:p>
            <a:r>
              <a:rPr lang="ru-RU" dirty="0" smtClean="0"/>
              <a:t>участвовать в подвижных играх всем учащимся, в том числе и отнесенным по состоянию здоровья к подготовительной и специальной медицинским группам. При  этом  очень  важно  совместно  с  медицинскими  работниками  регулярно отслеживать оздоровительный эффект от проведенных мероприятий. </a:t>
            </a:r>
            <a:endParaRPr lang="ru-RU" dirty="0"/>
          </a:p>
        </p:txBody>
      </p:sp>
      <p:pic>
        <p:nvPicPr>
          <p:cNvPr id="5" name="Рисунок 4" descr="9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908720"/>
            <a:ext cx="2744542" cy="3859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32656"/>
            <a:ext cx="662473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Эффективность  физкультурно-оздоровительных  занятий  в  шестой </a:t>
            </a:r>
          </a:p>
          <a:p>
            <a:r>
              <a:rPr lang="ru-RU" sz="2000" dirty="0">
                <a:solidFill>
                  <a:schemeClr val="accent1"/>
                </a:solidFill>
              </a:rPr>
              <a:t>н</a:t>
            </a:r>
            <a:r>
              <a:rPr lang="ru-RU" sz="2000" dirty="0" smtClean="0">
                <a:solidFill>
                  <a:schemeClr val="accent1"/>
                </a:solidFill>
              </a:rPr>
              <a:t>е учебный  день  недели   учреждениях  образования  прежде  всего проявляется:</a:t>
            </a:r>
          </a:p>
          <a:p>
            <a:endParaRPr lang="ru-RU" dirty="0" smtClean="0"/>
          </a:p>
          <a:p>
            <a:r>
              <a:rPr lang="ru-RU" dirty="0" smtClean="0"/>
              <a:t>1)в  низком  уровне  заболеваемости  учащихся </a:t>
            </a:r>
          </a:p>
          <a:p>
            <a:endParaRPr lang="ru-RU" dirty="0"/>
          </a:p>
          <a:p>
            <a:r>
              <a:rPr lang="ru-RU" dirty="0" smtClean="0"/>
              <a:t>2)высокой  степени интеллектуальной  работоспособности</a:t>
            </a:r>
          </a:p>
          <a:p>
            <a:endParaRPr lang="ru-RU" dirty="0" smtClean="0"/>
          </a:p>
          <a:p>
            <a:r>
              <a:rPr lang="ru-RU" dirty="0" smtClean="0"/>
              <a:t>3)большом  количестве  победителей  и </a:t>
            </a:r>
          </a:p>
          <a:p>
            <a:r>
              <a:rPr lang="ru-RU" dirty="0" smtClean="0"/>
              <a:t>призеров  предметных  олимпиад  на  районном,  городском,  областном  и </a:t>
            </a:r>
          </a:p>
          <a:p>
            <a:r>
              <a:rPr lang="ru-RU" dirty="0" smtClean="0"/>
              <a:t>республиканском  уровнях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4)довольно  высоком  проценте  выпускников, </a:t>
            </a:r>
          </a:p>
          <a:p>
            <a:r>
              <a:rPr lang="ru-RU" dirty="0" smtClean="0"/>
              <a:t>поступающих  ежегодно  в  высшие  и  средние  специальные  учреждения </a:t>
            </a:r>
          </a:p>
          <a:p>
            <a:r>
              <a:rPr lang="ru-RU" dirty="0" smtClean="0"/>
              <a:t>образования.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76672"/>
            <a:ext cx="79928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Особое  место  среди  физкультурно-оздоровительных мероприятий  в </a:t>
            </a:r>
          </a:p>
          <a:p>
            <a:pPr algn="ctr"/>
            <a:r>
              <a:rPr lang="ru-RU" dirty="0" smtClean="0"/>
              <a:t>учреждениях  образования  отводится </a:t>
            </a:r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accent1"/>
                </a:solidFill>
              </a:rPr>
              <a:t>дням  здоровья,  спорта  и  туризма. 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pic>
        <p:nvPicPr>
          <p:cNvPr id="5" name="Рисунок 4" descr="0006-009-Urok-fizkultury-XXI-ve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4032448" cy="2979036"/>
          </a:xfrm>
          <a:prstGeom prst="rect">
            <a:avLst/>
          </a:prstGeom>
        </p:spPr>
      </p:pic>
      <p:pic>
        <p:nvPicPr>
          <p:cNvPr id="6" name="Рисунок 5" descr="Adventure_tourism_Karelia_Vodnie_to-valaam__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789040"/>
            <a:ext cx="4171528" cy="2976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92696"/>
            <a:ext cx="7848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Дни  здоровья,  спорта  и  туризма  являются  активной  формой  отдыха, которые  способствуют  снижению  усталости,  противодействуют  утомлению  и улучшают умственную работоспособность учащихся. </a:t>
            </a:r>
            <a:r>
              <a:rPr lang="ru-RU" dirty="0" smtClean="0">
                <a:solidFill>
                  <a:schemeClr val="accent1"/>
                </a:solidFill>
              </a:rPr>
              <a:t>При правильном подборе 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средств и оптимальной двигательной дозировке они способствуют: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 укреплению здоровья  учащихся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формированию  у  учащихся  жизненно  важных двигательных  навыков  и  умений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воспитывают  сознательную  дисциплину</a:t>
            </a:r>
          </a:p>
          <a:p>
            <a:r>
              <a:rPr lang="ru-RU" dirty="0" smtClean="0"/>
              <a:t>трудолюбие, формируют основы здорового образа жизни.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2EF4DD1-227B-44E2-BCFA-3FF081BA4BC8}"/>
</file>

<file path=customXml/itemProps2.xml><?xml version="1.0" encoding="utf-8"?>
<ds:datastoreItem xmlns:ds="http://schemas.openxmlformats.org/officeDocument/2006/customXml" ds:itemID="{A665E46C-7FF8-4D6F-A3F7-021242822B1A}"/>
</file>

<file path=customXml/itemProps3.xml><?xml version="1.0" encoding="utf-8"?>
<ds:datastoreItem xmlns:ds="http://schemas.openxmlformats.org/officeDocument/2006/customXml" ds:itemID="{4BB1E17E-3FE0-4DAF-BFED-F92FF7159290}"/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103</TotalTime>
  <Words>1618</Words>
  <Application>Microsoft Office PowerPoint</Application>
  <PresentationFormat>Экран (4:3)</PresentationFormat>
  <Paragraphs>168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Яркая</vt:lpstr>
      <vt:lpstr>    Физкультурно-оздоровительная внеклассная  работа в субботу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Физкультурно-оздоровительная внеклассная  работа в субботу</dc:title>
  <dc:creator>Пользователь Windows</dc:creator>
  <cp:lastModifiedBy>Пользователь Windows</cp:lastModifiedBy>
  <cp:revision>11</cp:revision>
  <dcterms:created xsi:type="dcterms:W3CDTF">2012-11-15T17:07:16Z</dcterms:created>
  <dcterms:modified xsi:type="dcterms:W3CDTF">2012-11-15T18:50:33Z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